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75000"/>
              <a:buFont typeface="Helvetica Neue"/>
              <a:buChar char="•"/>
            </a:pPr>
            <a:r>
              <a:t>Heute ‚Internet der Dinge‘</a:t>
            </a:r>
          </a:p>
          <a:p>
            <a:pPr marL="279400" indent="-279400">
              <a:buSzPct val="75000"/>
              <a:buFont typeface="Helvetica Neue"/>
              <a:buChar char="•"/>
            </a:pPr>
            <a:r>
              <a:t>Was ist, wenn das Ding morgen das Internet ist?</a:t>
            </a:r>
          </a:p>
          <a:p>
            <a:pPr marL="279400" indent="-279400">
              <a:buSzPct val="75000"/>
              <a:buFont typeface="Helvetica Neue"/>
              <a:buChar char="•"/>
            </a:pPr>
            <a:r>
              <a:t>Vor 15 Jahren DARPA Grand Challenge, dann Urban Challenge.</a:t>
            </a:r>
          </a:p>
          <a:p>
            <a:pPr marL="279400" indent="-279400">
              <a:buSzPct val="75000"/>
              <a:buFont typeface="Helvetica Neue"/>
              <a:buChar char="•"/>
            </a:pPr>
            <a:r>
              <a:t>Heute fahren sie auf Autobahnen selbst</a:t>
            </a:r>
          </a:p>
          <a:p>
            <a:pPr marL="279400" indent="-279400">
              <a:buSzPct val="75000"/>
              <a:buFont typeface="Helvetica Neue"/>
              <a:buChar char="•"/>
            </a:pPr>
            <a:r>
              <a:t>Heute DARPA Robotics Challenge, was in 15 Jahren?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1066800" y="6680200"/>
            <a:ext cx="22252676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1066800" y="1854200"/>
            <a:ext cx="22237700" cy="44704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1066800" y="7048500"/>
            <a:ext cx="22237700" cy="1435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body" sz="quarter" idx="13"/>
          </p:nvPr>
        </p:nvSpPr>
        <p:spPr>
          <a:xfrm>
            <a:off x="2387600" y="8953500"/>
            <a:ext cx="196215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77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102" name="Shape 102"/>
          <p:cNvSpPr/>
          <p:nvPr>
            <p:ph type="body" sz="quarter" idx="14"/>
          </p:nvPr>
        </p:nvSpPr>
        <p:spPr>
          <a:xfrm>
            <a:off x="2387600" y="6061864"/>
            <a:ext cx="19621500" cy="94457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7700">
              <a:spcBef>
                <a:spcPts val="3400"/>
              </a:spcBef>
              <a:buSzTx/>
              <a:buFontTx/>
              <a:buNone/>
              <a:defRPr sz="5600"/>
            </a:lvl1pPr>
          </a:lstStyle>
          <a:p>
            <a:pPr/>
            <a:r>
              <a:t>„Zitat hier eingeben.“</a:t>
            </a:r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14147800" y="11214100"/>
            <a:ext cx="0" cy="20004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>
            <p:ph type="pic" idx="13"/>
          </p:nvPr>
        </p:nvSpPr>
        <p:spPr>
          <a:xfrm>
            <a:off x="0" y="0"/>
            <a:ext cx="24384000" cy="10680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Titeltext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Titeltext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066800" y="6845300"/>
            <a:ext cx="10002141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1066800" y="2019300"/>
            <a:ext cx="10007600" cy="44704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1066800" y="7213600"/>
            <a:ext cx="100076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952499" y="12992100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Shape 70"/>
          <p:cNvSpPr/>
          <p:nvPr>
            <p:ph type="pic" idx="13"/>
          </p:nvPr>
        </p:nvSpPr>
        <p:spPr>
          <a:xfrm>
            <a:off x="12192000" y="0"/>
            <a:ext cx="1219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72" name="Shape 72"/>
          <p:cNvSpPr/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>
            <a:off x="957643" y="129921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body" idx="1"/>
          </p:nvPr>
        </p:nvSpPr>
        <p:spPr>
          <a:xfrm>
            <a:off x="1663700" y="1244600"/>
            <a:ext cx="21031200" cy="112014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flipH="1">
            <a:off x="15811739" y="711200"/>
            <a:ext cx="1" cy="1114360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15811500" y="6277570"/>
            <a:ext cx="7763085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Shape 90"/>
          <p:cNvSpPr/>
          <p:nvPr>
            <p:ph type="pic" sz="quarter" idx="13"/>
          </p:nvPr>
        </p:nvSpPr>
        <p:spPr>
          <a:xfrm>
            <a:off x="16014700" y="6502400"/>
            <a:ext cx="7569200" cy="5346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16014700" y="709206"/>
            <a:ext cx="7569200" cy="53467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idx="15"/>
          </p:nvPr>
        </p:nvSpPr>
        <p:spPr>
          <a:xfrm>
            <a:off x="977900" y="713695"/>
            <a:ext cx="14579600" cy="111379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977900" y="12179300"/>
            <a:ext cx="14579600" cy="132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066800" y="2768600"/>
            <a:ext cx="2225269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23216221" y="129921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rednuht.org/genetic_walkers/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hyperlink" Target="http://deeplearning.stanford.edu/wiki/index.php/Neural_Networks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Relationship Id="rId3" Type="http://schemas.openxmlformats.org/officeDocument/2006/relationships/hyperlink" Target="http://abcnetworking.wikispaces.com/The+Internet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1.tif"/><Relationship Id="rId5" Type="http://schemas.openxmlformats.org/officeDocument/2006/relationships/image" Target="../media/image2.gif"/><Relationship Id="rId6" Type="http://schemas.openxmlformats.org/officeDocument/2006/relationships/image" Target="../media/image3.g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ace of the machi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626" y="-759024"/>
            <a:ext cx="22860001" cy="1523404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1644788" y="5629985"/>
            <a:ext cx="7127140" cy="6037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80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RISE</a:t>
            </a:r>
          </a:p>
          <a:p>
            <a:pPr algn="l">
              <a:defRPr sz="1280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OF THE</a:t>
            </a:r>
          </a:p>
          <a:p>
            <a:pPr algn="l">
              <a:defRPr sz="1280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MACHINES</a:t>
            </a:r>
          </a:p>
        </p:txBody>
      </p:sp>
      <p:sp>
        <p:nvSpPr>
          <p:cNvPr id="129" name="Shape 129"/>
          <p:cNvSpPr/>
          <p:nvPr/>
        </p:nvSpPr>
        <p:spPr>
          <a:xfrm>
            <a:off x="12239327" y="13197036"/>
            <a:ext cx="8751690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642937"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„Face of the machine“ von flickr.com unter CC BY-NC-ND 2.0 Lizenz von „Nathan Rupert“</a:t>
            </a:r>
          </a:p>
        </p:txBody>
      </p:sp>
      <p:sp>
        <p:nvSpPr>
          <p:cNvPr id="130" name="Shape 130"/>
          <p:cNvSpPr/>
          <p:nvPr/>
        </p:nvSpPr>
        <p:spPr>
          <a:xfrm>
            <a:off x="1700871" y="11856935"/>
            <a:ext cx="6837173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642937">
              <a:defRPr sz="52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SIE BEGINNEN ZU LERNEN</a:t>
            </a:r>
          </a:p>
        </p:txBody>
      </p:sp>
      <p:sp>
        <p:nvSpPr>
          <p:cNvPr id="131" name="Shape 131"/>
          <p:cNvSpPr/>
          <p:nvPr/>
        </p:nvSpPr>
        <p:spPr>
          <a:xfrm>
            <a:off x="1615036" y="4595639"/>
            <a:ext cx="5196206" cy="845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6">
                    <a:hueOff val="-10521704"/>
                    <a:satOff val="-11099"/>
                    <a:lumOff val="-7127"/>
                  </a:schemeClr>
                </a:solidFill>
              </a:defRPr>
            </a:lvl1pPr>
          </a:lstStyle>
          <a:p>
            <a:pPr/>
            <a:r>
              <a:t>Datenspuren 2015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806698" y="0"/>
            <a:ext cx="10962604" cy="13716000"/>
          </a:xfrm>
          <a:prstGeom prst="rect">
            <a:avLst/>
          </a:prstGeom>
        </p:spPr>
      </p:pic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SVM Demo</a:t>
            </a:r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see ‚svm_gui.py‘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Big Data?</a:t>
            </a:r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3" name="WhyBigDat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3752" y="197560"/>
            <a:ext cx="16476496" cy="11066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Unsupervised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ti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181474" y="0"/>
            <a:ext cx="16021051" cy="10680700"/>
          </a:xfrm>
          <a:prstGeom prst="rect">
            <a:avLst/>
          </a:prstGeom>
        </p:spPr>
      </p:pic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Unsupervised Learning</a:t>
            </a:r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Muster werden selbst gefunden</a:t>
            </a:r>
          </a:p>
        </p:txBody>
      </p:sp>
      <p:sp>
        <p:nvSpPr>
          <p:cNvPr id="180" name="Shape 180"/>
          <p:cNvSpPr/>
          <p:nvPr/>
        </p:nvSpPr>
        <p:spPr>
          <a:xfrm>
            <a:off x="13231139" y="825575"/>
            <a:ext cx="5923027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1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Abbildung: scikit-learn developers (BSD License)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2286000"/>
            <a:ext cx="12192000" cy="9144000"/>
          </a:xfrm>
          <a:prstGeom prst="rect">
            <a:avLst/>
          </a:prstGeom>
        </p:spPr>
      </p:pic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KMeans Demo</a:t>
            </a:r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see ‚MaschinellesLernen.ipynb‘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Reinforcement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Reinforcement Learning</a:t>
            </a:r>
          </a:p>
        </p:txBody>
      </p:sp>
      <p:sp>
        <p:nvSpPr>
          <p:cNvPr id="189" name="Shape 189"/>
          <p:cNvSpPr/>
          <p:nvPr/>
        </p:nvSpPr>
        <p:spPr>
          <a:xfrm>
            <a:off x="7306945" y="6435409"/>
            <a:ext cx="9770111" cy="845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http://rednuht.org/genetic_walkers/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Neuronale Netze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60154" y="0"/>
            <a:ext cx="19463692" cy="10680700"/>
          </a:xfrm>
          <a:prstGeom prst="rect">
            <a:avLst/>
          </a:prstGeom>
        </p:spPr>
      </p:pic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Neuronales Netzwerk</a:t>
            </a:r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03555">
              <a:defRPr sz="2196"/>
            </a:pPr>
            <a:r>
              <a:t>Quelle: </a:t>
            </a:r>
            <a:r>
              <a:rPr u="sng">
                <a:hlinkClick r:id="rId3" invalidUrl="" action="" tgtFrame="" tooltip="" history="1" highlightClick="0" endSnd="0"/>
              </a:rPr>
              <a:t>http://deeplearning.stanford.edu/wiki/index.php/Neural_Networks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283" r="0" b="828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Parallel GPU Implementations</a:t>
            </a:r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0400">
              <a:defRPr sz="2880"/>
            </a:pPr>
            <a:r>
              <a:t>Bild: </a:t>
            </a:r>
            <a:r>
              <a:rPr u="sng">
                <a:hlinkClick r:id="rId3" invalidUrl="" action="" tgtFrame="" tooltip="" history="1" highlightClick="0" endSnd="0"/>
              </a:rPr>
              <a:t>http://abcnetworking.wikispaces.com/The+Internet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Computer können nur Zahlen verarbeiten</a:t>
            </a:r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Verarbeitung der Zahlen mit Hilfe von Mathematik (Algorithmen) ist das eigentlich Intelligente daran</a:t>
            </a:r>
          </a:p>
        </p:txBody>
      </p:sp>
      <p:pic>
        <p:nvPicPr>
          <p:cNvPr id="135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5875" y="-2263169"/>
            <a:ext cx="12284249" cy="18242338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12820798" y="13197036"/>
            <a:ext cx="7588748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642937"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„Enter the Matrix“ von flickr.com unter CC BY-NC 2.0 Lizenz von „Beat Küng“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81" t="0" r="1148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YouTube Deep Learning</a:t>
            </a:r>
          </a:p>
        </p:txBody>
      </p:sp>
      <p:sp>
        <p:nvSpPr>
          <p:cNvPr id="205" name="Shape 20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Supervised Learning ist begrenzt, weil die richtigen Labels ja von Menschen gesetzt werden müssen</a:t>
            </a:r>
          </a:p>
          <a:p>
            <a:pPr/>
            <a:r>
              <a:t>Deep Learning ist Unsupervised, d.h. das neuronale Netz sucht sich relevante ‚Features‘ selbst</a:t>
            </a:r>
          </a:p>
          <a:p>
            <a:pPr/>
            <a:r>
              <a:t>Beispiel: Rechts im Bild ein Feature, welches das Google Neuronale Netzwerk selbst gefunden hat beim YouTube „gucken“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YouTube Empfehlung: „Andrew Ng: Deep Learning“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haagb000019_1928x128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19" t="1247" r="16368" b="1122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10" name="stk213280rke_1478x2200.jpe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1468" t="7430" r="1305" b="4645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11" name="pasted-image.tiff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2698750" y="713695"/>
            <a:ext cx="11137900" cy="11137901"/>
          </a:xfrm>
          <a:prstGeom prst="rect">
            <a:avLst/>
          </a:prstGeom>
        </p:spPr>
      </p:pic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3" name="Spot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71800" y="652056"/>
            <a:ext cx="8509000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etman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71800" y="6445250"/>
            <a:ext cx="8509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asted-image.tiff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2197" t="2197" r="2197" b="219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7" name="Shape 217"/>
          <p:cNvSpPr/>
          <p:nvPr/>
        </p:nvSpPr>
        <p:spPr>
          <a:xfrm>
            <a:off x="802929" y="5784316"/>
            <a:ext cx="7102603" cy="214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13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See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@Balzer82</a:t>
            </a:r>
          </a:p>
        </p:txBody>
      </p:sp>
      <p:sp>
        <p:nvSpPr>
          <p:cNvPr id="222" name="Shape 22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Vielen Dank. Fragen?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Beispiel: PIN raten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Grobe Einteilung von maschinellen Lernverfahren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775969">
              <a:spcBef>
                <a:spcPts val="5500"/>
              </a:spcBef>
              <a:defRPr sz="4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Supervised Learning (überwachtes Lernen)</a:t>
            </a:r>
          </a:p>
          <a:p>
            <a:pPr lvl="1" marL="1193800" indent="-596900" defTabSz="775969">
              <a:spcBef>
                <a:spcPts val="5500"/>
              </a:spcBef>
              <a:defRPr sz="4700"/>
            </a:pPr>
            <a:r>
              <a:t>dem Computer werden Beispiele ‚gezeigt‘ und auch das richtige ‚Ergebnis‘: Damit lernt er neue Beispiele selbst zu klassifizieren.</a:t>
            </a:r>
          </a:p>
          <a:p>
            <a:pPr marL="596900" indent="-596900" defTabSz="775969">
              <a:spcBef>
                <a:spcPts val="5500"/>
              </a:spcBef>
              <a:defRPr sz="4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Unsupervised Learning (unüberwachtes Lernen)</a:t>
            </a:r>
          </a:p>
          <a:p>
            <a:pPr lvl="1" marL="1193800" indent="-596900" defTabSz="775969">
              <a:spcBef>
                <a:spcPts val="5500"/>
              </a:spcBef>
              <a:defRPr sz="4700"/>
            </a:pPr>
            <a:r>
              <a:t>der Computer soll selbst Muster in den Zahlen finden</a:t>
            </a:r>
          </a:p>
          <a:p>
            <a:pPr marL="596900" indent="-596900" defTabSz="775969">
              <a:spcBef>
                <a:spcPts val="5500"/>
              </a:spcBef>
              <a:defRPr sz="47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Reinforcement Learning (bestärkendes Lernen)</a:t>
            </a:r>
          </a:p>
          <a:p>
            <a:pPr lvl="1" marL="1193800" indent="-596900" defTabSz="775969">
              <a:spcBef>
                <a:spcPts val="5500"/>
              </a:spcBef>
              <a:defRPr sz="4700"/>
            </a:pPr>
            <a:r>
              <a:t>der Computer wird belohnt, wenn das Ergebnis gut ist, er probiert dann einfach immer weiter, um besser zu werden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r>
              <a:t>–George E. P. Box, Mathematiker &amp; Professor für Statistik</a:t>
            </a:r>
          </a:p>
        </p:txBody>
      </p:sp>
      <p:sp>
        <p:nvSpPr>
          <p:cNvPr id="144" name="Shape 144"/>
          <p:cNvSpPr/>
          <p:nvPr>
            <p:ph type="body" idx="14"/>
          </p:nvPr>
        </p:nvSpPr>
        <p:spPr>
          <a:xfrm>
            <a:off x="2387600" y="5630064"/>
            <a:ext cx="19621500" cy="1808172"/>
          </a:xfrm>
          <a:prstGeom prst="rect">
            <a:avLst/>
          </a:prstGeom>
        </p:spPr>
        <p:txBody>
          <a:bodyPr/>
          <a:lstStyle/>
          <a:p>
            <a:pPr/>
            <a:r>
              <a:t>„Essentially, all models are wrong,</a:t>
            </a:r>
            <a:br/>
            <a:r>
              <a:t>but some are useful.“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Supervised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ti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181474" y="0"/>
            <a:ext cx="16021051" cy="10680700"/>
          </a:xfrm>
          <a:prstGeom prst="rect">
            <a:avLst/>
          </a:prstGeom>
        </p:spPr>
      </p:pic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Supervised Learning</a:t>
            </a:r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Zeigen &amp; Lernen</a:t>
            </a:r>
          </a:p>
        </p:txBody>
      </p:sp>
      <p:sp>
        <p:nvSpPr>
          <p:cNvPr id="151" name="Shape 151"/>
          <p:cNvSpPr/>
          <p:nvPr/>
        </p:nvSpPr>
        <p:spPr>
          <a:xfrm>
            <a:off x="8209359" y="259147"/>
            <a:ext cx="3922924" cy="43128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2" name="Shape 152"/>
          <p:cNvSpPr/>
          <p:nvPr/>
        </p:nvSpPr>
        <p:spPr>
          <a:xfrm>
            <a:off x="4482703" y="4701573"/>
            <a:ext cx="7707251" cy="22102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" name="Shape 153"/>
          <p:cNvSpPr/>
          <p:nvPr/>
        </p:nvSpPr>
        <p:spPr>
          <a:xfrm>
            <a:off x="12173303" y="2414178"/>
            <a:ext cx="3757074" cy="51140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4" name="Shape 154"/>
          <p:cNvSpPr/>
          <p:nvPr/>
        </p:nvSpPr>
        <p:spPr>
          <a:xfrm>
            <a:off x="7673578" y="7041430"/>
            <a:ext cx="5218194" cy="35655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5" name="Shape 155"/>
          <p:cNvSpPr/>
          <p:nvPr/>
        </p:nvSpPr>
        <p:spPr>
          <a:xfrm>
            <a:off x="12762290" y="6310591"/>
            <a:ext cx="4334899" cy="44952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6" name="Shape 156"/>
          <p:cNvSpPr/>
          <p:nvPr/>
        </p:nvSpPr>
        <p:spPr>
          <a:xfrm>
            <a:off x="13787821" y="862688"/>
            <a:ext cx="5923027" cy="4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1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Abbildung: scikit-learn developers (BSD License)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1000" fill="hold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" dur="1000" fill="hold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1000" fill="hold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" dur="1000" fill="hold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5"/>
      <p:bldP build="whole" bldLvl="1" animBg="1" rev="0" advAuto="0" spid="152" grpId="2"/>
      <p:bldP build="whole" bldLvl="1" animBg="1" rev="0" advAuto="0" spid="151" grpId="1"/>
      <p:bldP build="whole" bldLvl="1" animBg="1" rev="0" advAuto="0" spid="153" grpId="3"/>
      <p:bldP build="whole" bldLvl="1" animBg="1" rev="0" advAuto="0" spid="154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ti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6666" t="0" r="1666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Beispiel: Kreditwürdigkeit</a:t>
            </a:r>
          </a:p>
        </p:txBody>
      </p:sp>
      <p:sp>
        <p:nvSpPr>
          <p:cNvPr id="160" name="Shape 16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74904" indent="-374904" defTabSz="676909">
              <a:spcBef>
                <a:spcPts val="3400"/>
              </a:spcBef>
              <a:defRPr sz="2952"/>
            </a:pPr>
            <a:r>
              <a:t>mtl. Einkommen</a:t>
            </a:r>
          </a:p>
          <a:p>
            <a:pPr marL="374904" indent="-374904" defTabSz="676909">
              <a:spcBef>
                <a:spcPts val="3400"/>
              </a:spcBef>
              <a:defRPr sz="2952"/>
            </a:pPr>
            <a:r>
              <a:t>Kreditbetrag</a:t>
            </a:r>
          </a:p>
          <a:p>
            <a:pPr marL="374904" indent="-374904" defTabSz="676909">
              <a:spcBef>
                <a:spcPts val="3400"/>
              </a:spcBef>
              <a:defRPr sz="2952"/>
            </a:pPr>
            <a:r>
              <a:t>mtl. Rate</a:t>
            </a:r>
          </a:p>
          <a:p>
            <a:pPr marL="374904" indent="-374904" defTabSz="676909">
              <a:spcBef>
                <a:spcPts val="3400"/>
              </a:spcBef>
              <a:defRPr sz="2952"/>
            </a:pPr>
            <a:r>
              <a:t>Laufzeit</a:t>
            </a:r>
          </a:p>
          <a:p>
            <a:pPr marL="374904" indent="-374904" defTabSz="676909">
              <a:spcBef>
                <a:spcPts val="3400"/>
              </a:spcBef>
              <a:defRPr sz="2952"/>
            </a:pPr>
            <a:r>
              <a:t>Verwendungszweck</a:t>
            </a:r>
          </a:p>
          <a:p>
            <a:pPr marL="374904" indent="-374904" defTabSz="676909">
              <a:spcBef>
                <a:spcPts val="3400"/>
              </a:spcBef>
              <a:defRPr sz="2952"/>
            </a:pPr>
            <a:r>
              <a:t>Tilgung</a:t>
            </a:r>
          </a:p>
          <a:p>
            <a:pPr marL="374904" indent="-374904" defTabSz="676909">
              <a:spcBef>
                <a:spcPts val="3400"/>
              </a:spcBef>
              <a:defRPr sz="2952"/>
            </a:pPr>
            <a:r>
              <a:t>Angestellter/Beamter</a:t>
            </a:r>
          </a:p>
          <a:p>
            <a:pPr marL="374904" indent="-374904" defTabSz="676909">
              <a:spcBef>
                <a:spcPts val="3400"/>
              </a:spcBef>
              <a:defRPr sz="2952"/>
            </a:pPr>
            <a:r>
              <a:t>Verheiratet</a:t>
            </a:r>
          </a:p>
          <a:p>
            <a:pPr marL="374904" indent="-374904" defTabSz="676909">
              <a:spcBef>
                <a:spcPts val="3400"/>
              </a:spcBef>
              <a:defRPr sz="2952"/>
            </a:pPr>
            <a:r>
              <a:t>mtl. Sparbetrag</a:t>
            </a:r>
          </a:p>
          <a:p>
            <a:pPr marL="374904" indent="-374904" defTabSz="676909">
              <a:spcBef>
                <a:spcPts val="3400"/>
              </a:spcBef>
              <a:defRPr sz="2952"/>
            </a:pPr>
            <a:r>
              <a:t>Wohneigentum</a:t>
            </a:r>
          </a:p>
          <a:p>
            <a:pPr marL="374904" indent="-374904" defTabSz="676909">
              <a:spcBef>
                <a:spcPts val="3400"/>
              </a:spcBef>
              <a:defRPr sz="2952"/>
            </a:pPr>
            <a:r>
              <a:t>…</a:t>
            </a:r>
          </a:p>
        </p:txBody>
      </p:sp>
      <p:sp>
        <p:nvSpPr>
          <p:cNvPr id="161" name="Shape 161"/>
          <p:cNvSpPr/>
          <p:nvPr/>
        </p:nvSpPr>
        <p:spPr>
          <a:xfrm>
            <a:off x="12609611" y="13197036"/>
            <a:ext cx="8011122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642937"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„Broken Piggy Bank“ von flickr.com unter CC BY-SA 2.0 Lizenz von „401(K) 2012“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594508" y="0"/>
            <a:ext cx="15194984" cy="10680700"/>
          </a:xfrm>
          <a:prstGeom prst="rect">
            <a:avLst/>
          </a:prstGeom>
        </p:spPr>
      </p:pic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Beispiel: Kreditwürdig?</a:t>
            </a:r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500 Kreditanfragen an Bank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